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Do Hyeon"/>
      <p:regular r:id="rId30"/>
    </p:embeddedFont>
    <p:embeddedFont>
      <p:font typeface="Nanum Gothic"/>
      <p:regular r:id="rId31"/>
      <p:bold r:id="rId32"/>
    </p:embeddedFont>
    <p:embeddedFont>
      <p:font typeface="NanumGothic ExtraBold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jJR6L2f8GUDsz1UXMvGLKsd6Ny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1F00C4-5B43-4058-B66B-D01231A26FEB}">
  <a:tblStyle styleId="{171F00C4-5B43-4058-B66B-D01231A26F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anumGothic-regular.fntdata"/><Relationship Id="rId30" Type="http://schemas.openxmlformats.org/officeDocument/2006/relationships/font" Target="fonts/DoHyeon-regular.fntdata"/><Relationship Id="rId11" Type="http://schemas.openxmlformats.org/officeDocument/2006/relationships/slide" Target="slides/slide5.xml"/><Relationship Id="rId33" Type="http://schemas.openxmlformats.org/officeDocument/2006/relationships/font" Target="fonts/NanumGothicExtraBold-bold.fntdata"/><Relationship Id="rId10" Type="http://schemas.openxmlformats.org/officeDocument/2006/relationships/slide" Target="slides/slide4.xml"/><Relationship Id="rId32" Type="http://schemas.openxmlformats.org/officeDocument/2006/relationships/font" Target="fonts/Nanum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570dafa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5570dafa5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570dafa5a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5570dafa5a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570dafa5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5570dafa5a_0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70dafa5a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5570dafa5a_6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570dafa5a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5570dafa5a_6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570dafa5a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5570dafa5a_6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570dafa5a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5570dafa5a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570dafa5a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5570dafa5a_2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570dafa5a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5570dafa5a_2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70dafa5a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5570dafa5a_6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570dafa5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5570dafa5a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570dafa5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5570dafa5a_0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70dafa5a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5570dafa5a_6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570dafa5a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5570dafa5a_6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570dafa5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5570dafa5a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570dafa5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5570dafa5a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70dafa5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5570dafa5a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570dafa5a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5570dafa5a_6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570dafa5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5570dafa5a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570dafa5a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5570dafa5a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570dafa5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5570dafa5a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5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jpg"/><Relationship Id="rId14" Type="http://schemas.openxmlformats.org/officeDocument/2006/relationships/image" Target="../media/image1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2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570dafa5a_0_3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g15570dafa5a_0_3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g15570dafa5a_0_3"/>
          <p:cNvSpPr txBox="1"/>
          <p:nvPr/>
        </p:nvSpPr>
        <p:spPr>
          <a:xfrm>
            <a:off x="1554500" y="1949713"/>
            <a:ext cx="382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DAEMORI</a:t>
            </a:r>
            <a:endParaRPr sz="6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7" name="Google Shape;87;g15570dafa5a_0_3"/>
          <p:cNvSpPr txBox="1"/>
          <p:nvPr/>
        </p:nvSpPr>
        <p:spPr>
          <a:xfrm>
            <a:off x="1554500" y="1625075"/>
            <a:ext cx="38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99A0BE"/>
                </a:solidFill>
                <a:latin typeface="Nanum Gothic"/>
                <a:ea typeface="Nanum Gothic"/>
                <a:cs typeface="Nanum Gothic"/>
                <a:sym typeface="Nanum Gothic"/>
              </a:rPr>
              <a:t>블록체인(P2P 거래)</a:t>
            </a:r>
            <a:endParaRPr b="1" sz="2000">
              <a:solidFill>
                <a:srgbClr val="99A0BE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g15570dafa5a_0_3"/>
          <p:cNvSpPr txBox="1"/>
          <p:nvPr/>
        </p:nvSpPr>
        <p:spPr>
          <a:xfrm>
            <a:off x="1554500" y="2969250"/>
            <a:ext cx="382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FF99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대</a:t>
            </a:r>
            <a:r>
              <a:rPr b="1" lang="ko-KR" sz="2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학 </a:t>
            </a:r>
            <a:r>
              <a:rPr lang="ko-KR" sz="2500">
                <a:solidFill>
                  <a:srgbClr val="FF99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</a:t>
            </a:r>
            <a:r>
              <a:rPr b="1" lang="ko-KR" sz="2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아 </a:t>
            </a:r>
            <a:r>
              <a:rPr lang="ko-KR" sz="2500">
                <a:solidFill>
                  <a:srgbClr val="FF99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리</a:t>
            </a:r>
            <a:r>
              <a:rPr b="1" lang="ko-KR" sz="2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</a:t>
            </a:r>
            <a:endParaRPr b="1" sz="25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9" name="Google Shape;89;g15570dafa5a_0_3"/>
          <p:cNvCxnSpPr/>
          <p:nvPr/>
        </p:nvCxnSpPr>
        <p:spPr>
          <a:xfrm flipH="1" rot="10800000">
            <a:off x="3986250" y="2214600"/>
            <a:ext cx="4219500" cy="24288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g15570dafa5a_0_3"/>
          <p:cNvSpPr txBox="1"/>
          <p:nvPr/>
        </p:nvSpPr>
        <p:spPr>
          <a:xfrm>
            <a:off x="6106250" y="3749475"/>
            <a:ext cx="131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 sz="40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光</a:t>
            </a:r>
            <a:endParaRPr b="1" sz="40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g15570dafa5a_0_3"/>
          <p:cNvSpPr txBox="1"/>
          <p:nvPr/>
        </p:nvSpPr>
        <p:spPr>
          <a:xfrm>
            <a:off x="6030038" y="4687800"/>
            <a:ext cx="471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555555"/>
                </a:solidFill>
                <a:latin typeface="Nanum Gothic"/>
                <a:ea typeface="Nanum Gothic"/>
                <a:cs typeface="Nanum Gothic"/>
                <a:sym typeface="Nanum Gothic"/>
              </a:rPr>
              <a:t>홍석호 || 이민재 || 유광석 || 이건후 || 김성민 || 이성조</a:t>
            </a:r>
            <a:endParaRPr b="1" sz="1600">
              <a:solidFill>
                <a:srgbClr val="55555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2" name="Google Shape;92;g15570dafa5a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738" y="3654475"/>
            <a:ext cx="3293400" cy="9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570dafa5a_0_461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15570dafa5a_0_461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15570dafa5a_0_461"/>
          <p:cNvSpPr txBox="1"/>
          <p:nvPr/>
        </p:nvSpPr>
        <p:spPr>
          <a:xfrm>
            <a:off x="1628775" y="2124000"/>
            <a:ext cx="180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트로피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g15570dafa5a_0_461"/>
          <p:cNvSpPr txBox="1"/>
          <p:nvPr/>
        </p:nvSpPr>
        <p:spPr>
          <a:xfrm>
            <a:off x="1704975" y="2857500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우승기념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1" name="Google Shape;251;g15570dafa5a_0_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175" y="2088125"/>
            <a:ext cx="3422625" cy="374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5570dafa5a_0_461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기능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3" name="Google Shape;253;g15570dafa5a_0_461"/>
          <p:cNvSpPr txBox="1"/>
          <p:nvPr/>
        </p:nvSpPr>
        <p:spPr>
          <a:xfrm>
            <a:off x="1704975" y="33813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b="1" lang="ko-KR" sz="2000">
                <a:solidFill>
                  <a:srgbClr val="FF7F22"/>
                </a:solidFill>
                <a:latin typeface="Nanum Gothic"/>
                <a:ea typeface="Nanum Gothic"/>
                <a:cs typeface="Nanum Gothic"/>
                <a:sym typeface="Nanum Gothic"/>
              </a:rPr>
              <a:t>NFT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발급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g15570dafa5a_0_461"/>
          <p:cNvSpPr txBox="1"/>
          <p:nvPr/>
        </p:nvSpPr>
        <p:spPr>
          <a:xfrm>
            <a:off x="1704975" y="3905250"/>
            <a:ext cx="219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b="1" lang="ko-KR" sz="2000">
                <a:solidFill>
                  <a:srgbClr val="FF7F22"/>
                </a:solidFill>
                <a:latin typeface="Nanum Gothic"/>
                <a:ea typeface="Nanum Gothic"/>
                <a:cs typeface="Nanum Gothic"/>
                <a:sym typeface="Nanum Gothic"/>
              </a:rPr>
              <a:t>AI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가그린그림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5" name="Google Shape;255;g15570dafa5a_0_461"/>
          <p:cNvCxnSpPr/>
          <p:nvPr/>
        </p:nvCxnSpPr>
        <p:spPr>
          <a:xfrm rot="10800000">
            <a:off x="4572075" y="2025056"/>
            <a:ext cx="0" cy="38673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570dafa5a_0_476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15570dafa5a_0_476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15570dafa5a_0_476"/>
          <p:cNvSpPr txBox="1"/>
          <p:nvPr/>
        </p:nvSpPr>
        <p:spPr>
          <a:xfrm>
            <a:off x="1628775" y="2124000"/>
            <a:ext cx="180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뱃지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g15570dafa5a_0_476"/>
          <p:cNvSpPr txBox="1"/>
          <p:nvPr/>
        </p:nvSpPr>
        <p:spPr>
          <a:xfrm>
            <a:off x="1704975" y="2857500"/>
            <a:ext cx="27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후원자 리워드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g15570dafa5a_0_476"/>
          <p:cNvSpPr txBox="1"/>
          <p:nvPr/>
        </p:nvSpPr>
        <p:spPr>
          <a:xfrm>
            <a:off x="1704975" y="3381375"/>
            <a:ext cx="27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금액에 따른 차별화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g15570dafa5a_0_476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기능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66" name="Google Shape;266;g15570dafa5a_0_476"/>
          <p:cNvPicPr preferRelativeResize="0"/>
          <p:nvPr/>
        </p:nvPicPr>
        <p:blipFill rotWithShape="1">
          <a:blip r:embed="rId3">
            <a:alphaModFix/>
          </a:blip>
          <a:srcRect b="10746" l="10754" r="10746" t="10754"/>
          <a:stretch/>
        </p:blipFill>
        <p:spPr>
          <a:xfrm>
            <a:off x="4807174" y="2665450"/>
            <a:ext cx="1476428" cy="15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5570dafa5a_0_476"/>
          <p:cNvPicPr preferRelativeResize="0"/>
          <p:nvPr/>
        </p:nvPicPr>
        <p:blipFill rotWithShape="1">
          <a:blip r:embed="rId4">
            <a:alphaModFix/>
          </a:blip>
          <a:srcRect b="13804" l="13804" r="13804" t="13804"/>
          <a:stretch/>
        </p:blipFill>
        <p:spPr>
          <a:xfrm>
            <a:off x="6728738" y="2665450"/>
            <a:ext cx="1500866" cy="15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5570dafa5a_0_476"/>
          <p:cNvPicPr preferRelativeResize="0"/>
          <p:nvPr/>
        </p:nvPicPr>
        <p:blipFill rotWithShape="1">
          <a:blip r:embed="rId5">
            <a:alphaModFix/>
          </a:blip>
          <a:srcRect b="13804" l="13804" r="13804" t="13804"/>
          <a:stretch/>
        </p:blipFill>
        <p:spPr>
          <a:xfrm>
            <a:off x="8699165" y="2665450"/>
            <a:ext cx="1628748" cy="15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5570dafa5a_0_476"/>
          <p:cNvPicPr preferRelativeResize="0"/>
          <p:nvPr/>
        </p:nvPicPr>
        <p:blipFill rotWithShape="1">
          <a:blip r:embed="rId6">
            <a:alphaModFix/>
          </a:blip>
          <a:srcRect b="12315" l="12315" r="12315" t="12315"/>
          <a:stretch/>
        </p:blipFill>
        <p:spPr>
          <a:xfrm>
            <a:off x="5767945" y="4370211"/>
            <a:ext cx="1476450" cy="133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5570dafa5a_0_476"/>
          <p:cNvPicPr preferRelativeResize="0"/>
          <p:nvPr/>
        </p:nvPicPr>
        <p:blipFill rotWithShape="1">
          <a:blip r:embed="rId7">
            <a:alphaModFix/>
          </a:blip>
          <a:srcRect b="7512" l="7504" r="7512" t="7504"/>
          <a:stretch/>
        </p:blipFill>
        <p:spPr>
          <a:xfrm>
            <a:off x="7713947" y="4299510"/>
            <a:ext cx="1500875" cy="147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5570dafa5a_0_4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850" y="1669513"/>
            <a:ext cx="3409950" cy="7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15570dafa5a_0_476"/>
          <p:cNvCxnSpPr/>
          <p:nvPr/>
        </p:nvCxnSpPr>
        <p:spPr>
          <a:xfrm rot="10800000">
            <a:off x="4572075" y="2025056"/>
            <a:ext cx="0" cy="38673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570dafa5a_6_44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15570dafa5a_6_44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15570dafa5a_6_44"/>
          <p:cNvSpPr txBox="1"/>
          <p:nvPr/>
        </p:nvSpPr>
        <p:spPr>
          <a:xfrm>
            <a:off x="2677800" y="2556600"/>
            <a:ext cx="683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Development 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Status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00" y="1472750"/>
            <a:ext cx="7193024" cy="499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"/>
          <p:cNvSpPr txBox="1"/>
          <p:nvPr/>
        </p:nvSpPr>
        <p:spPr>
          <a:xfrm>
            <a:off x="427666" y="291307"/>
            <a:ext cx="27323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/>
          </a:p>
        </p:txBody>
      </p:sp>
      <p:sp>
        <p:nvSpPr>
          <p:cNvPr id="286" name="Google Shape;286;p5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5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5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Design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570dafa5a_6_72"/>
          <p:cNvSpPr txBox="1"/>
          <p:nvPr/>
        </p:nvSpPr>
        <p:spPr>
          <a:xfrm>
            <a:off x="427666" y="291307"/>
            <a:ext cx="273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 소개</a:t>
            </a:r>
            <a:endParaRPr/>
          </a:p>
        </p:txBody>
      </p:sp>
      <p:sp>
        <p:nvSpPr>
          <p:cNvPr id="294" name="Google Shape;294;g15570dafa5a_6_72"/>
          <p:cNvSpPr txBox="1"/>
          <p:nvPr/>
        </p:nvSpPr>
        <p:spPr>
          <a:xfrm>
            <a:off x="289010" y="202372"/>
            <a:ext cx="3597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개발현황</a:t>
            </a:r>
            <a:endParaRPr/>
          </a:p>
        </p:txBody>
      </p:sp>
      <p:sp>
        <p:nvSpPr>
          <p:cNvPr id="295" name="Google Shape;295;g15570dafa5a_6_72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Architecture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6" name="Google Shape;296;g15570dafa5a_6_72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g15570dafa5a_6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25" y="1347550"/>
            <a:ext cx="9505951" cy="52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5570dafa5a_6_72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570dafa5a_6_80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15570dafa5a_6_80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15570dafa5a_6_80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ERD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6" name="Google Shape;306;g15570dafa5a_6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312" y="1590875"/>
            <a:ext cx="9427376" cy="4516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570dafa5a_2_137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15570dafa5a_2_137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15570dafa5a_2_137"/>
          <p:cNvSpPr txBox="1"/>
          <p:nvPr/>
        </p:nvSpPr>
        <p:spPr>
          <a:xfrm>
            <a:off x="3960000" y="242625"/>
            <a:ext cx="42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AI 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4" name="Google Shape;314;g15570dafa5a_2_137"/>
          <p:cNvSpPr txBox="1"/>
          <p:nvPr/>
        </p:nvSpPr>
        <p:spPr>
          <a:xfrm>
            <a:off x="943275" y="5761625"/>
            <a:ext cx="47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Colorful Trophy로 만들어진 이미지</a:t>
            </a:r>
            <a:endParaRPr b="1" sz="18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5570dafa5a_2_137"/>
          <p:cNvSpPr txBox="1"/>
          <p:nvPr/>
        </p:nvSpPr>
        <p:spPr>
          <a:xfrm>
            <a:off x="5591375" y="1969400"/>
            <a:ext cx="6134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API를 이용해서 텍스트를 이미지로 변환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만들어진 이미지로 NFT화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15570dafa5a_2_137"/>
          <p:cNvSpPr txBox="1"/>
          <p:nvPr/>
        </p:nvSpPr>
        <p:spPr>
          <a:xfrm>
            <a:off x="7008863" y="3726388"/>
            <a:ext cx="184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유일성</a:t>
            </a:r>
            <a:endParaRPr b="1" sz="2500">
              <a:solidFill>
                <a:srgbClr val="7986C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15570dafa5a_2_137"/>
          <p:cNvSpPr txBox="1"/>
          <p:nvPr/>
        </p:nvSpPr>
        <p:spPr>
          <a:xfrm>
            <a:off x="5642700" y="3726400"/>
            <a:ext cx="184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고유성</a:t>
            </a:r>
            <a:endParaRPr b="1" sz="2500">
              <a:solidFill>
                <a:srgbClr val="7986C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15570dafa5a_2_137"/>
          <p:cNvSpPr txBox="1"/>
          <p:nvPr/>
        </p:nvSpPr>
        <p:spPr>
          <a:xfrm>
            <a:off x="8393963" y="3726388"/>
            <a:ext cx="184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b="1" lang="ko-KR" sz="25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희소성</a:t>
            </a:r>
            <a:endParaRPr b="1" sz="2500">
              <a:solidFill>
                <a:srgbClr val="7986C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9" name="Google Shape;319;g15570dafa5a_2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75" y="1978202"/>
            <a:ext cx="3722773" cy="372277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5570dafa5a_2_137"/>
          <p:cNvSpPr txBox="1"/>
          <p:nvPr/>
        </p:nvSpPr>
        <p:spPr>
          <a:xfrm>
            <a:off x="3590750" y="812350"/>
            <a:ext cx="49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9E9E9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Text to Image</a:t>
            </a:r>
            <a:endParaRPr sz="3000">
              <a:solidFill>
                <a:srgbClr val="9E9E9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570dafa5a_2_149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g15570dafa5a_2_149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g15570dafa5a_2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118" y="1265488"/>
            <a:ext cx="3873333" cy="264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5570dafa5a_2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480" y="3455872"/>
            <a:ext cx="2232618" cy="928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g15570dafa5a_2_149"/>
          <p:cNvCxnSpPr/>
          <p:nvPr/>
        </p:nvCxnSpPr>
        <p:spPr>
          <a:xfrm>
            <a:off x="3465066" y="3087080"/>
            <a:ext cx="1057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g15570dafa5a_2_149"/>
          <p:cNvCxnSpPr/>
          <p:nvPr/>
        </p:nvCxnSpPr>
        <p:spPr>
          <a:xfrm>
            <a:off x="7257535" y="3087080"/>
            <a:ext cx="1057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g15570dafa5a_2_149"/>
          <p:cNvSpPr txBox="1"/>
          <p:nvPr/>
        </p:nvSpPr>
        <p:spPr>
          <a:xfrm>
            <a:off x="679825" y="4712133"/>
            <a:ext cx="279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AI로 만든 이미지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15570dafa5a_2_149"/>
          <p:cNvSpPr txBox="1"/>
          <p:nvPr/>
        </p:nvSpPr>
        <p:spPr>
          <a:xfrm>
            <a:off x="4697397" y="4683411"/>
            <a:ext cx="279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분산형 파일 시스템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5570dafa5a_2_149"/>
          <p:cNvSpPr txBox="1"/>
          <p:nvPr/>
        </p:nvSpPr>
        <p:spPr>
          <a:xfrm>
            <a:off x="8092768" y="4683411"/>
            <a:ext cx="34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ERC 721 NFT 발행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g15570dafa5a_2_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1797" y="2100423"/>
            <a:ext cx="2968999" cy="208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5570dafa5a_2_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891" y="2198637"/>
            <a:ext cx="2299034" cy="2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5570dafa5a_2_149"/>
          <p:cNvSpPr txBox="1"/>
          <p:nvPr/>
        </p:nvSpPr>
        <p:spPr>
          <a:xfrm>
            <a:off x="3959700" y="270000"/>
            <a:ext cx="42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NFT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570dafa5a_2_164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15570dafa5a_2_164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g15570dafa5a_2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100" y="1706975"/>
            <a:ext cx="3059411" cy="3821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14300">
              <a:srgbClr val="000000">
                <a:alpha val="50000"/>
              </a:srgbClr>
            </a:outerShdw>
          </a:effectLst>
        </p:spPr>
      </p:pic>
      <p:pic>
        <p:nvPicPr>
          <p:cNvPr id="344" name="Google Shape;344;g15570dafa5a_2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900" y="2641875"/>
            <a:ext cx="3147266" cy="3711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60000" dist="152400">
              <a:srgbClr val="000000">
                <a:alpha val="46000"/>
              </a:srgbClr>
            </a:outerShdw>
          </a:effectLst>
        </p:spPr>
      </p:pic>
      <p:sp>
        <p:nvSpPr>
          <p:cNvPr id="345" name="Google Shape;345;g15570dafa5a_2_164"/>
          <p:cNvSpPr txBox="1"/>
          <p:nvPr/>
        </p:nvSpPr>
        <p:spPr>
          <a:xfrm>
            <a:off x="6166725" y="1771300"/>
            <a:ext cx="5355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메인 서비스 기능(대회 후원) 컨트랙트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ERC 721 표준 NFT 컨트랙트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b="1" lang="ko-KR" sz="2000">
                <a:latin typeface="Malgun Gothic"/>
                <a:ea typeface="Malgun Gothic"/>
                <a:cs typeface="Malgun Gothic"/>
                <a:sym typeface="Malgun Gothic"/>
              </a:rPr>
              <a:t>ERC 20 표준 자체 토큰 컨트랙트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15570dafa5a_2_164"/>
          <p:cNvSpPr txBox="1"/>
          <p:nvPr/>
        </p:nvSpPr>
        <p:spPr>
          <a:xfrm>
            <a:off x="6345800" y="4347775"/>
            <a:ext cx="421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986CB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로컬 블록체인 네트워크에 컨트랙트 배포 완료</a:t>
            </a:r>
            <a:endParaRPr b="1" sz="2000">
              <a:solidFill>
                <a:srgbClr val="7986C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15570dafa5a_2_164"/>
          <p:cNvSpPr txBox="1"/>
          <p:nvPr/>
        </p:nvSpPr>
        <p:spPr>
          <a:xfrm>
            <a:off x="3960000" y="384150"/>
            <a:ext cx="42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Smart Contract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570dafa5a_6_59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15570dafa5a_6_59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15570dafa5a_6_59"/>
          <p:cNvSpPr txBox="1"/>
          <p:nvPr/>
        </p:nvSpPr>
        <p:spPr>
          <a:xfrm>
            <a:off x="2677800" y="2556600"/>
            <a:ext cx="683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Future Plans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570dafa5a_0_89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15570dafa5a_0_89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15570dafa5a_0_89"/>
          <p:cNvSpPr txBox="1"/>
          <p:nvPr/>
        </p:nvSpPr>
        <p:spPr>
          <a:xfrm>
            <a:off x="4284000" y="5582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00" name="Google Shape;100;g15570dafa5a_0_89"/>
          <p:cNvCxnSpPr/>
          <p:nvPr/>
        </p:nvCxnSpPr>
        <p:spPr>
          <a:xfrm>
            <a:off x="3129300" y="3703328"/>
            <a:ext cx="5933400" cy="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01" name="Google Shape;101;g15570dafa5a_0_89"/>
          <p:cNvCxnSpPr/>
          <p:nvPr/>
        </p:nvCxnSpPr>
        <p:spPr>
          <a:xfrm rot="10800000">
            <a:off x="6096000" y="1842278"/>
            <a:ext cx="0" cy="37221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g15570dafa5a_0_89"/>
          <p:cNvSpPr txBox="1"/>
          <p:nvPr/>
        </p:nvSpPr>
        <p:spPr>
          <a:xfrm>
            <a:off x="5391300" y="2826113"/>
            <a:ext cx="7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" name="Google Shape;103;g15570dafa5a_0_89"/>
          <p:cNvSpPr txBox="1"/>
          <p:nvPr/>
        </p:nvSpPr>
        <p:spPr>
          <a:xfrm>
            <a:off x="3765000" y="2449625"/>
            <a:ext cx="169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팀 소개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g15570dafa5a_0_89"/>
          <p:cNvSpPr txBox="1"/>
          <p:nvPr/>
        </p:nvSpPr>
        <p:spPr>
          <a:xfrm>
            <a:off x="6095988" y="2826125"/>
            <a:ext cx="7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5" name="Google Shape;105;g15570dafa5a_0_89"/>
          <p:cNvSpPr txBox="1"/>
          <p:nvPr/>
        </p:nvSpPr>
        <p:spPr>
          <a:xfrm>
            <a:off x="6499231" y="2449625"/>
            <a:ext cx="21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서비스 소개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g15570dafa5a_0_89"/>
          <p:cNvSpPr txBox="1"/>
          <p:nvPr/>
        </p:nvSpPr>
        <p:spPr>
          <a:xfrm>
            <a:off x="5391300" y="3703325"/>
            <a:ext cx="7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" name="Google Shape;107;g15570dafa5a_0_89"/>
          <p:cNvSpPr txBox="1"/>
          <p:nvPr/>
        </p:nvSpPr>
        <p:spPr>
          <a:xfrm>
            <a:off x="3526806" y="4310675"/>
            <a:ext cx="21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개발 현황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g15570dafa5a_0_89"/>
          <p:cNvSpPr txBox="1"/>
          <p:nvPr/>
        </p:nvSpPr>
        <p:spPr>
          <a:xfrm>
            <a:off x="6096000" y="3703325"/>
            <a:ext cx="7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g15570dafa5a_0_89"/>
          <p:cNvSpPr txBox="1"/>
          <p:nvPr/>
        </p:nvSpPr>
        <p:spPr>
          <a:xfrm>
            <a:off x="6499231" y="4310675"/>
            <a:ext cx="21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향후 계획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70dafa5a_0_572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15570dafa5a_0_572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향후 계획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1" name="Google Shape;361;g15570dafa5a_0_572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2" name="Google Shape;362;g15570dafa5a_0_572"/>
          <p:cNvGrpSpPr/>
          <p:nvPr/>
        </p:nvGrpSpPr>
        <p:grpSpPr>
          <a:xfrm>
            <a:off x="2461801" y="1457248"/>
            <a:ext cx="7646403" cy="4790993"/>
            <a:chOff x="2107075" y="2357787"/>
            <a:chExt cx="7646403" cy="2471113"/>
          </a:xfrm>
        </p:grpSpPr>
        <p:pic>
          <p:nvPicPr>
            <p:cNvPr id="363" name="Google Shape;363;g15570dafa5a_0_572"/>
            <p:cNvPicPr preferRelativeResize="0"/>
            <p:nvPr/>
          </p:nvPicPr>
          <p:blipFill rotWithShape="1">
            <a:blip r:embed="rId3">
              <a:alphaModFix/>
            </a:blip>
            <a:srcRect b="50252" l="0" r="0" t="34942"/>
            <a:stretch/>
          </p:blipFill>
          <p:spPr>
            <a:xfrm>
              <a:off x="2107075" y="4028500"/>
              <a:ext cx="7646403" cy="8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g15570dafa5a_0_572"/>
            <p:cNvPicPr preferRelativeResize="0"/>
            <p:nvPr/>
          </p:nvPicPr>
          <p:blipFill rotWithShape="1">
            <a:blip r:embed="rId4">
              <a:alphaModFix/>
            </a:blip>
            <a:srcRect b="80826" l="0" r="0" t="11584"/>
            <a:stretch/>
          </p:blipFill>
          <p:spPr>
            <a:xfrm>
              <a:off x="2107075" y="2357787"/>
              <a:ext cx="7646403" cy="267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g15570dafa5a_0_572"/>
            <p:cNvPicPr preferRelativeResize="0"/>
            <p:nvPr/>
          </p:nvPicPr>
          <p:blipFill rotWithShape="1">
            <a:blip r:embed="rId4">
              <a:alphaModFix/>
            </a:blip>
            <a:srcRect b="5696" l="0" r="0" t="63806"/>
            <a:stretch/>
          </p:blipFill>
          <p:spPr>
            <a:xfrm>
              <a:off x="2107075" y="2625322"/>
              <a:ext cx="7646403" cy="1392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g15570dafa5a_0_572"/>
            <p:cNvPicPr preferRelativeResize="0"/>
            <p:nvPr/>
          </p:nvPicPr>
          <p:blipFill rotWithShape="1">
            <a:blip r:embed="rId3">
              <a:alphaModFix/>
            </a:blip>
            <a:srcRect b="66481" l="81732" r="4953" t="20422"/>
            <a:stretch/>
          </p:blipFill>
          <p:spPr>
            <a:xfrm>
              <a:off x="8358750" y="3375963"/>
              <a:ext cx="1017999" cy="630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g15570dafa5a_0_572"/>
          <p:cNvGrpSpPr/>
          <p:nvPr/>
        </p:nvGrpSpPr>
        <p:grpSpPr>
          <a:xfrm>
            <a:off x="5866200" y="4178825"/>
            <a:ext cx="2814300" cy="400200"/>
            <a:chOff x="3889500" y="2911175"/>
            <a:chExt cx="2814300" cy="400200"/>
          </a:xfrm>
        </p:grpSpPr>
        <p:sp>
          <p:nvSpPr>
            <p:cNvPr id="368" name="Google Shape;368;g15570dafa5a_0_572"/>
            <p:cNvSpPr/>
            <p:nvPr/>
          </p:nvSpPr>
          <p:spPr>
            <a:xfrm>
              <a:off x="3889500" y="2950775"/>
              <a:ext cx="2814300" cy="3210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15570dafa5a_0_572"/>
            <p:cNvSpPr txBox="1"/>
            <p:nvPr/>
          </p:nvSpPr>
          <p:spPr>
            <a:xfrm>
              <a:off x="4067175" y="2911175"/>
              <a:ext cx="253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Server 배포(back, front 등)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370" name="Google Shape;370;g15570dafa5a_0_5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900" y="2428800"/>
            <a:ext cx="746850" cy="74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g15570dafa5a_0_572"/>
          <p:cNvGrpSpPr/>
          <p:nvPr/>
        </p:nvGrpSpPr>
        <p:grpSpPr>
          <a:xfrm>
            <a:off x="3889500" y="2651719"/>
            <a:ext cx="4791000" cy="400200"/>
            <a:chOff x="3889500" y="2911175"/>
            <a:chExt cx="4791000" cy="400200"/>
          </a:xfrm>
        </p:grpSpPr>
        <p:sp>
          <p:nvSpPr>
            <p:cNvPr id="372" name="Google Shape;372;g15570dafa5a_0_572"/>
            <p:cNvSpPr/>
            <p:nvPr/>
          </p:nvSpPr>
          <p:spPr>
            <a:xfrm>
              <a:off x="3889500" y="3004071"/>
              <a:ext cx="4791000" cy="214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g15570dafa5a_0_572"/>
            <p:cNvSpPr txBox="1"/>
            <p:nvPr/>
          </p:nvSpPr>
          <p:spPr>
            <a:xfrm>
              <a:off x="4067175" y="291117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웹 퍼블리싱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374" name="Google Shape;374;g15570dafa5a_0_5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450" y="3712625"/>
            <a:ext cx="746850" cy="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5570dafa5a_0_5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900" y="3712625"/>
            <a:ext cx="746850" cy="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5570dafa5a_0_5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725" y="5330300"/>
            <a:ext cx="746850" cy="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5570dafa5a_0_5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625" y="5330300"/>
            <a:ext cx="746850" cy="74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g15570dafa5a_0_572"/>
          <p:cNvGrpSpPr/>
          <p:nvPr/>
        </p:nvGrpSpPr>
        <p:grpSpPr>
          <a:xfrm>
            <a:off x="4872525" y="5054850"/>
            <a:ext cx="2814300" cy="400200"/>
            <a:chOff x="3889500" y="2911175"/>
            <a:chExt cx="2814300" cy="400200"/>
          </a:xfrm>
        </p:grpSpPr>
        <p:sp>
          <p:nvSpPr>
            <p:cNvPr id="379" name="Google Shape;379;g15570dafa5a_0_572"/>
            <p:cNvSpPr/>
            <p:nvPr/>
          </p:nvSpPr>
          <p:spPr>
            <a:xfrm>
              <a:off x="3889500" y="2950775"/>
              <a:ext cx="2814300" cy="3210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g15570dafa5a_0_572"/>
            <p:cNvSpPr txBox="1"/>
            <p:nvPr/>
          </p:nvSpPr>
          <p:spPr>
            <a:xfrm>
              <a:off x="4067175" y="2911175"/>
              <a:ext cx="215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최종 테스트 및 버그 수정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81" name="Google Shape;381;g15570dafa5a_0_572"/>
          <p:cNvGrpSpPr/>
          <p:nvPr/>
        </p:nvGrpSpPr>
        <p:grpSpPr>
          <a:xfrm>
            <a:off x="4872525" y="5503625"/>
            <a:ext cx="2814300" cy="400200"/>
            <a:chOff x="3889500" y="2911175"/>
            <a:chExt cx="2814300" cy="400200"/>
          </a:xfrm>
        </p:grpSpPr>
        <p:sp>
          <p:nvSpPr>
            <p:cNvPr id="382" name="Google Shape;382;g15570dafa5a_0_572"/>
            <p:cNvSpPr/>
            <p:nvPr/>
          </p:nvSpPr>
          <p:spPr>
            <a:xfrm>
              <a:off x="3889500" y="2950775"/>
              <a:ext cx="2814300" cy="3210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15570dafa5a_0_572"/>
            <p:cNvSpPr txBox="1"/>
            <p:nvPr/>
          </p:nvSpPr>
          <p:spPr>
            <a:xfrm>
              <a:off x="4067175" y="2911175"/>
              <a:ext cx="204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최종 발표 준비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84" name="Google Shape;384;g15570dafa5a_0_572"/>
          <p:cNvGrpSpPr/>
          <p:nvPr/>
        </p:nvGrpSpPr>
        <p:grpSpPr>
          <a:xfrm>
            <a:off x="3889500" y="3679450"/>
            <a:ext cx="4791000" cy="400200"/>
            <a:chOff x="3889500" y="2911175"/>
            <a:chExt cx="4791000" cy="400200"/>
          </a:xfrm>
        </p:grpSpPr>
        <p:sp>
          <p:nvSpPr>
            <p:cNvPr id="385" name="Google Shape;385;g15570dafa5a_0_572"/>
            <p:cNvSpPr/>
            <p:nvPr/>
          </p:nvSpPr>
          <p:spPr>
            <a:xfrm>
              <a:off x="3889500" y="2950763"/>
              <a:ext cx="4791000" cy="3210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15570dafa5a_0_572"/>
            <p:cNvSpPr txBox="1"/>
            <p:nvPr/>
          </p:nvSpPr>
          <p:spPr>
            <a:xfrm>
              <a:off x="4067175" y="291117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 바인딩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87" name="Google Shape;387;g15570dafa5a_0_572"/>
          <p:cNvGrpSpPr/>
          <p:nvPr/>
        </p:nvGrpSpPr>
        <p:grpSpPr>
          <a:xfrm>
            <a:off x="3884175" y="2951313"/>
            <a:ext cx="4791000" cy="400200"/>
            <a:chOff x="3884175" y="2951313"/>
            <a:chExt cx="4791000" cy="400200"/>
          </a:xfrm>
        </p:grpSpPr>
        <p:sp>
          <p:nvSpPr>
            <p:cNvPr id="388" name="Google Shape;388;g15570dafa5a_0_572"/>
            <p:cNvSpPr/>
            <p:nvPr/>
          </p:nvSpPr>
          <p:spPr>
            <a:xfrm>
              <a:off x="3884175" y="3054777"/>
              <a:ext cx="4791000" cy="2145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15570dafa5a_0_572"/>
            <p:cNvSpPr txBox="1"/>
            <p:nvPr/>
          </p:nvSpPr>
          <p:spPr>
            <a:xfrm>
              <a:off x="4067175" y="2951313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API 개발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90" name="Google Shape;390;g15570dafa5a_0_572"/>
          <p:cNvGrpSpPr/>
          <p:nvPr/>
        </p:nvGrpSpPr>
        <p:grpSpPr>
          <a:xfrm>
            <a:off x="3889500" y="2352125"/>
            <a:ext cx="2814300" cy="400200"/>
            <a:chOff x="3889500" y="2911181"/>
            <a:chExt cx="2814300" cy="400200"/>
          </a:xfrm>
        </p:grpSpPr>
        <p:sp>
          <p:nvSpPr>
            <p:cNvPr id="391" name="Google Shape;391;g15570dafa5a_0_572"/>
            <p:cNvSpPr/>
            <p:nvPr/>
          </p:nvSpPr>
          <p:spPr>
            <a:xfrm>
              <a:off x="3889500" y="3004081"/>
              <a:ext cx="2814300" cy="214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15570dafa5a_0_572"/>
            <p:cNvSpPr txBox="1"/>
            <p:nvPr/>
          </p:nvSpPr>
          <p:spPr>
            <a:xfrm>
              <a:off x="4067175" y="2911181"/>
              <a:ext cx="179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Openvidu</a:t>
              </a:r>
              <a:endPara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70dafa5a_6_86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15570dafa5a_6_86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15570dafa5a_6_86"/>
          <p:cNvSpPr txBox="1"/>
          <p:nvPr/>
        </p:nvSpPr>
        <p:spPr>
          <a:xfrm>
            <a:off x="2677800" y="2556600"/>
            <a:ext cx="683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Q / A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570dafa5a_6_98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15570dafa5a_6_98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15570dafa5a_6_98"/>
          <p:cNvSpPr txBox="1"/>
          <p:nvPr/>
        </p:nvSpPr>
        <p:spPr>
          <a:xfrm>
            <a:off x="2677800" y="2951850"/>
            <a:ext cx="683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50" y="1642500"/>
            <a:ext cx="2143336" cy="3306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114300">
              <a:srgbClr val="000000">
                <a:alpha val="50000"/>
              </a:srgbClr>
            </a:outerShdw>
          </a:effectLst>
        </p:spPr>
      </p:pic>
      <p:sp>
        <p:nvSpPr>
          <p:cNvPr id="412" name="Google Shape;412;p7"/>
          <p:cNvSpPr txBox="1"/>
          <p:nvPr/>
        </p:nvSpPr>
        <p:spPr>
          <a:xfrm>
            <a:off x="4297350" y="316412"/>
            <a:ext cx="3597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2F2D2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페르소나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3" name="Google Shape;413;p7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7"/>
          <p:cNvSpPr/>
          <p:nvPr/>
        </p:nvSpPr>
        <p:spPr>
          <a:xfrm rot="-5400000">
            <a:off x="8855100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5" name="Google Shape;415;p7"/>
          <p:cNvGraphicFramePr/>
          <p:nvPr/>
        </p:nvGraphicFramePr>
        <p:xfrm>
          <a:off x="3636325" y="164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{171F00C4-5B43-4058-B66B-D01231A26FEB}</a:tableStyleId>
              </a:tblPr>
              <a:tblGrid>
                <a:gridCol w="1508425"/>
                <a:gridCol w="6005300"/>
              </a:tblGrid>
              <a:tr h="3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 름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비광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성별 / 나이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 / 25세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 격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남을 돕고 응원하는것을 좋아함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사용 경험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후원을 했으나 제대로 전달은 되는지 의문이 들어 찝찝하다.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불편함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후원을 하고싶지만 단체들을 못믿어 꺼려진다.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대학을 응원하는 다른사람들과 함께 대회를 즐기고 싶다.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니즈 &amp; 목표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A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대회에 찝찝함 없이 후원을 하고, 대학의 다른 사람들과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함께 응원하고싶다.</a:t>
                      </a:r>
                      <a:endParaRPr b="1"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5570dafa5a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58871">
            <a:off x="2457525" y="2925280"/>
            <a:ext cx="1064797" cy="106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5570dafa5a_0_183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15570dafa5a_0_183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15570dafa5a_0_183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Team </a:t>
            </a:r>
            <a:r>
              <a:rPr lang="ko-KR" sz="4000">
                <a:solidFill>
                  <a:srgbClr val="CC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r>
              <a:rPr b="1" lang="ko-KR" sz="40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光</a:t>
            </a:r>
            <a:endParaRPr sz="4000">
              <a:solidFill>
                <a:srgbClr val="CC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18" name="Google Shape;118;g15570dafa5a_0_183"/>
          <p:cNvGrpSpPr/>
          <p:nvPr/>
        </p:nvGrpSpPr>
        <p:grpSpPr>
          <a:xfrm>
            <a:off x="1329380" y="1800150"/>
            <a:ext cx="9533239" cy="3867300"/>
            <a:chOff x="1277025" y="1800150"/>
            <a:chExt cx="9533239" cy="3867300"/>
          </a:xfrm>
        </p:grpSpPr>
        <p:cxnSp>
          <p:nvCxnSpPr>
            <p:cNvPr id="119" name="Google Shape;119;g15570dafa5a_0_183"/>
            <p:cNvCxnSpPr/>
            <p:nvPr/>
          </p:nvCxnSpPr>
          <p:spPr>
            <a:xfrm>
              <a:off x="1412100" y="3733800"/>
              <a:ext cx="9063000" cy="0"/>
            </a:xfrm>
            <a:prstGeom prst="straightConnector1">
              <a:avLst/>
            </a:prstGeom>
            <a:noFill/>
            <a:ln cap="flat" cmpd="sng" w="9525">
              <a:solidFill>
                <a:srgbClr val="99A0BE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g15570dafa5a_0_183"/>
            <p:cNvCxnSpPr/>
            <p:nvPr/>
          </p:nvCxnSpPr>
          <p:spPr>
            <a:xfrm rot="10800000">
              <a:off x="4356900" y="1800150"/>
              <a:ext cx="0" cy="3867300"/>
            </a:xfrm>
            <a:prstGeom prst="straightConnector1">
              <a:avLst/>
            </a:prstGeom>
            <a:noFill/>
            <a:ln cap="flat" cmpd="sng" w="9525">
              <a:solidFill>
                <a:srgbClr val="99A0BE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g15570dafa5a_0_183"/>
            <p:cNvCxnSpPr/>
            <p:nvPr/>
          </p:nvCxnSpPr>
          <p:spPr>
            <a:xfrm rot="10800000">
              <a:off x="7606500" y="1800150"/>
              <a:ext cx="0" cy="3867300"/>
            </a:xfrm>
            <a:prstGeom prst="straightConnector1">
              <a:avLst/>
            </a:prstGeom>
            <a:noFill/>
            <a:ln cap="flat" cmpd="sng" w="9525">
              <a:solidFill>
                <a:srgbClr val="99A0BE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2" name="Google Shape;122;g15570dafa5a_0_183"/>
            <p:cNvSpPr txBox="1"/>
            <p:nvPr/>
          </p:nvSpPr>
          <p:spPr>
            <a:xfrm>
              <a:off x="2432975" y="40243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이건후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3" name="Google Shape;123;g15570dafa5a_0_183"/>
            <p:cNvSpPr txBox="1"/>
            <p:nvPr/>
          </p:nvSpPr>
          <p:spPr>
            <a:xfrm>
              <a:off x="2509175" y="4470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Frontend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4" name="Google Shape;124;g15570dafa5a_0_183"/>
            <p:cNvSpPr txBox="1"/>
            <p:nvPr/>
          </p:nvSpPr>
          <p:spPr>
            <a:xfrm>
              <a:off x="2509175" y="4794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FE 테크리더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25" name="Google Shape;125;g15570dafa5a_0_1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7025" y="3926966"/>
              <a:ext cx="1117200" cy="1487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6" name="Google Shape;126;g15570dafa5a_0_183"/>
            <p:cNvSpPr txBox="1"/>
            <p:nvPr/>
          </p:nvSpPr>
          <p:spPr>
            <a:xfrm>
              <a:off x="5910388" y="40243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김성민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7" name="Google Shape;127;g15570dafa5a_0_183"/>
            <p:cNvSpPr txBox="1"/>
            <p:nvPr/>
          </p:nvSpPr>
          <p:spPr>
            <a:xfrm>
              <a:off x="5930348" y="4470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Frontend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8" name="Google Shape;128;g15570dafa5a_0_183"/>
            <p:cNvSpPr txBox="1"/>
            <p:nvPr/>
          </p:nvSpPr>
          <p:spPr>
            <a:xfrm>
              <a:off x="5930348" y="4794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QA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29" name="Google Shape;129;g15570dafa5a_0_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88840" y="3909413"/>
              <a:ext cx="1143600" cy="1522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0" name="Google Shape;130;g15570dafa5a_0_183"/>
            <p:cNvSpPr txBox="1"/>
            <p:nvPr/>
          </p:nvSpPr>
          <p:spPr>
            <a:xfrm>
              <a:off x="9083000" y="40243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이성조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1" name="Google Shape;131;g15570dafa5a_0_183"/>
            <p:cNvSpPr txBox="1"/>
            <p:nvPr/>
          </p:nvSpPr>
          <p:spPr>
            <a:xfrm>
              <a:off x="9199121" y="4470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Frontend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2" name="Google Shape;132;g15570dafa5a_0_183"/>
            <p:cNvSpPr txBox="1"/>
            <p:nvPr/>
          </p:nvSpPr>
          <p:spPr>
            <a:xfrm>
              <a:off x="9199121" y="47947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Design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33" name="Google Shape;133;g15570dafa5a_0_1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01945" y="3862032"/>
              <a:ext cx="1215000" cy="1617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4" name="Google Shape;134;g15570dafa5a_0_183"/>
            <p:cNvSpPr txBox="1"/>
            <p:nvPr/>
          </p:nvSpPr>
          <p:spPr>
            <a:xfrm>
              <a:off x="2432975" y="21859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홍석호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5" name="Google Shape;135;g15570dafa5a_0_183"/>
            <p:cNvSpPr txBox="1"/>
            <p:nvPr/>
          </p:nvSpPr>
          <p:spPr>
            <a:xfrm>
              <a:off x="2509175" y="2632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Backend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6" name="Google Shape;136;g15570dafa5a_0_183"/>
            <p:cNvSpPr txBox="1"/>
            <p:nvPr/>
          </p:nvSpPr>
          <p:spPr>
            <a:xfrm>
              <a:off x="2509175" y="2956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Boss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37" name="Google Shape;137;g15570dafa5a_0_1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6116" y="2127575"/>
              <a:ext cx="1059000" cy="1409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38" name="Google Shape;138;g15570dafa5a_0_183"/>
            <p:cNvSpPr txBox="1"/>
            <p:nvPr/>
          </p:nvSpPr>
          <p:spPr>
            <a:xfrm>
              <a:off x="5911175" y="21859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이민재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9" name="Google Shape;139;g15570dafa5a_0_183"/>
            <p:cNvSpPr txBox="1"/>
            <p:nvPr/>
          </p:nvSpPr>
          <p:spPr>
            <a:xfrm>
              <a:off x="5931320" y="2632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Backend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0" name="Google Shape;140;g15570dafa5a_0_183"/>
            <p:cNvSpPr txBox="1"/>
            <p:nvPr/>
          </p:nvSpPr>
          <p:spPr>
            <a:xfrm>
              <a:off x="5931320" y="2956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BE 테크리더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41" name="Google Shape;141;g15570dafa5a_0_1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25866" y="2073905"/>
              <a:ext cx="1271100" cy="1481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2" name="Google Shape;142;g15570dafa5a_0_183"/>
            <p:cNvSpPr txBox="1"/>
            <p:nvPr/>
          </p:nvSpPr>
          <p:spPr>
            <a:xfrm>
              <a:off x="9084575" y="2185950"/>
              <a:ext cx="1304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500">
                  <a:latin typeface="Nanum Gothic"/>
                  <a:ea typeface="Nanum Gothic"/>
                  <a:cs typeface="Nanum Gothic"/>
                  <a:sym typeface="Nanum Gothic"/>
                </a:rPr>
                <a:t>유광석</a:t>
              </a:r>
              <a:endParaRPr b="1" sz="25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3" name="Google Shape;143;g15570dafa5a_0_183"/>
            <p:cNvSpPr txBox="1"/>
            <p:nvPr/>
          </p:nvSpPr>
          <p:spPr>
            <a:xfrm>
              <a:off x="9201064" y="2632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Frontend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4" name="Google Shape;144;g15570dafa5a_0_183"/>
            <p:cNvSpPr txBox="1"/>
            <p:nvPr/>
          </p:nvSpPr>
          <p:spPr>
            <a:xfrm>
              <a:off x="9201064" y="2956325"/>
              <a:ext cx="1609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rgbClr val="66666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Blockchain</a:t>
              </a:r>
              <a:endParaRPr b="1" sz="15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45" name="Google Shape;145;g15570dafa5a_0_1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90320" y="1988250"/>
              <a:ext cx="1241400" cy="1652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g15570dafa5a_0_183"/>
          <p:cNvSpPr txBox="1"/>
          <p:nvPr/>
        </p:nvSpPr>
        <p:spPr>
          <a:xfrm>
            <a:off x="3619500" y="1184550"/>
            <a:ext cx="495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광</a:t>
            </a:r>
            <a:r>
              <a:rPr b="1" lang="ko-KR" sz="2000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rPr>
              <a:t>주</a:t>
            </a:r>
            <a:r>
              <a:rPr b="1" lang="ko-KR" sz="2000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광</a:t>
            </a:r>
            <a:r>
              <a:rPr b="1" lang="ko-KR" sz="2000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rPr>
              <a:t>역시 </a:t>
            </a:r>
            <a:r>
              <a:rPr b="1" lang="ko-KR" sz="2000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광</a:t>
            </a:r>
            <a:r>
              <a:rPr b="1" lang="ko-KR" sz="2000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rPr>
              <a:t>산구 </a:t>
            </a:r>
            <a:r>
              <a:rPr b="1" lang="ko-KR" sz="2000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광</a:t>
            </a:r>
            <a:r>
              <a:rPr b="1" lang="ko-KR" sz="2000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rPr>
              <a:t>부 </a:t>
            </a:r>
            <a:r>
              <a:rPr b="1" lang="ko-KR" sz="2000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광</a:t>
            </a:r>
            <a:r>
              <a:rPr b="1" lang="ko-KR" sz="2000">
                <a:solidFill>
                  <a:srgbClr val="888888"/>
                </a:solidFill>
                <a:latin typeface="Nanum Gothic"/>
                <a:ea typeface="Nanum Gothic"/>
                <a:cs typeface="Nanum Gothic"/>
                <a:sym typeface="Nanum Gothic"/>
              </a:rPr>
              <a:t>석이</a:t>
            </a:r>
            <a:endParaRPr b="1" sz="2000">
              <a:solidFill>
                <a:srgbClr val="88888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" name="Google Shape;147;g15570dafa5a_0_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0125" y="1522900"/>
            <a:ext cx="905875" cy="9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5570dafa5a_0_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7675" y="3530575"/>
            <a:ext cx="1071550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5570dafa5a_0_1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986283">
            <a:off x="7867168" y="1797770"/>
            <a:ext cx="1106038" cy="11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5570dafa5a_0_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217626">
            <a:off x="6987998" y="381739"/>
            <a:ext cx="602577" cy="66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5570dafa5a_0_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0350" y="3632549"/>
            <a:ext cx="1002525" cy="1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5570dafa5a_0_1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9836" y="3472649"/>
            <a:ext cx="1206463" cy="12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5570dafa5a_0_1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768712">
            <a:off x="1118171" y="1995554"/>
            <a:ext cx="1493259" cy="87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5570dafa5a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858817">
            <a:off x="304726" y="2926983"/>
            <a:ext cx="1061398" cy="106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5570dafa5a_0_1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4300" y="1522899"/>
            <a:ext cx="1373825" cy="13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5570dafa5a_0_1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19500" y="2132475"/>
            <a:ext cx="602575" cy="6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570dafa5a_0_322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g15570dafa5a_0_322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15570dafa5a_0_322"/>
          <p:cNvSpPr txBox="1"/>
          <p:nvPr/>
        </p:nvSpPr>
        <p:spPr>
          <a:xfrm>
            <a:off x="4284000" y="2951850"/>
            <a:ext cx="362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Service</a:t>
            </a:r>
            <a:endParaRPr sz="5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570dafa5a_0_360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15570dafa5a_0_360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의도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0" name="Google Shape;170;g15570dafa5a_0_360"/>
          <p:cNvSpPr/>
          <p:nvPr/>
        </p:nvSpPr>
        <p:spPr>
          <a:xfrm rot="-5400000">
            <a:off x="8855100" y="34188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g15570dafa5a_0_360"/>
          <p:cNvPicPr preferRelativeResize="0"/>
          <p:nvPr/>
        </p:nvPicPr>
        <p:blipFill rotWithShape="1">
          <a:blip r:embed="rId3">
            <a:alphaModFix/>
          </a:blip>
          <a:srcRect b="67186" l="0" r="0" t="0"/>
          <a:stretch/>
        </p:blipFill>
        <p:spPr>
          <a:xfrm>
            <a:off x="8943213" y="2966700"/>
            <a:ext cx="2931075" cy="13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5570dafa5a_0_360"/>
          <p:cNvPicPr preferRelativeResize="0"/>
          <p:nvPr/>
        </p:nvPicPr>
        <p:blipFill rotWithShape="1">
          <a:blip r:embed="rId4">
            <a:alphaModFix/>
          </a:blip>
          <a:srcRect b="58808" l="0" r="0" t="0"/>
          <a:stretch/>
        </p:blipFill>
        <p:spPr>
          <a:xfrm>
            <a:off x="8943175" y="1146488"/>
            <a:ext cx="2931149" cy="17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5570dafa5a_0_360"/>
          <p:cNvSpPr txBox="1"/>
          <p:nvPr/>
        </p:nvSpPr>
        <p:spPr>
          <a:xfrm>
            <a:off x="4082550" y="2165325"/>
            <a:ext cx="402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대학 혹은 동아리에서 주최하는 크고 작은 대회들에 대한 학생들의 신뢰가 떨어짐.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주최자가 관리하는 상금 혹은 내가 후원한 상금이 투명하게 관리 됐으면 함.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4" name="Google Shape;174;g15570dafa5a_0_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225" y="4625075"/>
            <a:ext cx="2253550" cy="16356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15570dafa5a_0_360"/>
          <p:cNvCxnSpPr/>
          <p:nvPr/>
        </p:nvCxnSpPr>
        <p:spPr>
          <a:xfrm>
            <a:off x="3697563" y="2796384"/>
            <a:ext cx="522000" cy="0"/>
          </a:xfrm>
          <a:prstGeom prst="straightConnector1">
            <a:avLst/>
          </a:prstGeom>
          <a:noFill/>
          <a:ln cap="flat" cmpd="sng" w="28575">
            <a:solidFill>
              <a:srgbClr val="7986C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g15570dafa5a_0_360"/>
          <p:cNvCxnSpPr/>
          <p:nvPr/>
        </p:nvCxnSpPr>
        <p:spPr>
          <a:xfrm rot="10800000">
            <a:off x="8109450" y="2796376"/>
            <a:ext cx="646200" cy="0"/>
          </a:xfrm>
          <a:prstGeom prst="straightConnector1">
            <a:avLst/>
          </a:prstGeom>
          <a:noFill/>
          <a:ln cap="flat" cmpd="sng" w="28575">
            <a:solidFill>
              <a:srgbClr val="7986C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g15570dafa5a_0_360"/>
          <p:cNvCxnSpPr/>
          <p:nvPr/>
        </p:nvCxnSpPr>
        <p:spPr>
          <a:xfrm>
            <a:off x="6096000" y="3736450"/>
            <a:ext cx="0" cy="579600"/>
          </a:xfrm>
          <a:prstGeom prst="straightConnector1">
            <a:avLst/>
          </a:prstGeom>
          <a:noFill/>
          <a:ln cap="flat" cmpd="sng" w="28575">
            <a:solidFill>
              <a:srgbClr val="7986CB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8" name="Google Shape;178;g15570dafa5a_0_360"/>
          <p:cNvGrpSpPr/>
          <p:nvPr/>
        </p:nvGrpSpPr>
        <p:grpSpPr>
          <a:xfrm>
            <a:off x="68" y="1413794"/>
            <a:ext cx="3717543" cy="2765166"/>
            <a:chOff x="-2407" y="1534307"/>
            <a:chExt cx="3717543" cy="2765166"/>
          </a:xfrm>
        </p:grpSpPr>
        <p:grpSp>
          <p:nvGrpSpPr>
            <p:cNvPr id="179" name="Google Shape;179;g15570dafa5a_0_360"/>
            <p:cNvGrpSpPr/>
            <p:nvPr/>
          </p:nvGrpSpPr>
          <p:grpSpPr>
            <a:xfrm>
              <a:off x="80427" y="1534307"/>
              <a:ext cx="3551882" cy="1262066"/>
              <a:chOff x="77775" y="2204350"/>
              <a:chExt cx="3623999" cy="1345199"/>
            </a:xfrm>
          </p:grpSpPr>
          <p:pic>
            <p:nvPicPr>
              <p:cNvPr id="180" name="Google Shape;180;g15570dafa5a_0_360"/>
              <p:cNvPicPr preferRelativeResize="0"/>
              <p:nvPr/>
            </p:nvPicPr>
            <p:blipFill rotWithShape="1">
              <a:blip r:embed="rId6">
                <a:alphaModFix/>
              </a:blip>
              <a:srcRect b="72052" l="0" r="2334" t="0"/>
              <a:stretch/>
            </p:blipFill>
            <p:spPr>
              <a:xfrm>
                <a:off x="77775" y="2204350"/>
                <a:ext cx="3623999" cy="13451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cxnSp>
            <p:nvCxnSpPr>
              <p:cNvPr id="181" name="Google Shape;181;g15570dafa5a_0_360"/>
              <p:cNvCxnSpPr/>
              <p:nvPr/>
            </p:nvCxnSpPr>
            <p:spPr>
              <a:xfrm>
                <a:off x="228600" y="2586050"/>
                <a:ext cx="31737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2" name="Google Shape;182;g15570dafa5a_0_360"/>
            <p:cNvGrpSpPr/>
            <p:nvPr/>
          </p:nvGrpSpPr>
          <p:grpSpPr>
            <a:xfrm>
              <a:off x="-2407" y="3927645"/>
              <a:ext cx="3717543" cy="371828"/>
              <a:chOff x="-1844675" y="3102700"/>
              <a:chExt cx="4224001" cy="417175"/>
            </a:xfrm>
          </p:grpSpPr>
          <p:pic>
            <p:nvPicPr>
              <p:cNvPr id="183" name="Google Shape;183;g15570dafa5a_0_360"/>
              <p:cNvPicPr preferRelativeResize="0"/>
              <p:nvPr/>
            </p:nvPicPr>
            <p:blipFill rotWithShape="1">
              <a:blip r:embed="rId7">
                <a:alphaModFix/>
              </a:blip>
              <a:srcRect b="92094" l="0" r="-2595" t="0"/>
              <a:stretch/>
            </p:blipFill>
            <p:spPr>
              <a:xfrm>
                <a:off x="-1844675" y="3102700"/>
                <a:ext cx="4224001" cy="4171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cxnSp>
            <p:nvCxnSpPr>
              <p:cNvPr id="184" name="Google Shape;184;g15570dafa5a_0_360"/>
              <p:cNvCxnSpPr/>
              <p:nvPr/>
            </p:nvCxnSpPr>
            <p:spPr>
              <a:xfrm>
                <a:off x="-1723005" y="3450358"/>
                <a:ext cx="39732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5" name="Google Shape;185;g15570dafa5a_0_360"/>
            <p:cNvGrpSpPr/>
            <p:nvPr/>
          </p:nvGrpSpPr>
          <p:grpSpPr>
            <a:xfrm>
              <a:off x="116576" y="3077033"/>
              <a:ext cx="3479569" cy="569974"/>
              <a:chOff x="5452167" y="1223005"/>
              <a:chExt cx="7502304" cy="1084838"/>
            </a:xfrm>
          </p:grpSpPr>
          <p:pic>
            <p:nvPicPr>
              <p:cNvPr id="186" name="Google Shape;186;g15570dafa5a_0_360"/>
              <p:cNvPicPr preferRelativeResize="0"/>
              <p:nvPr/>
            </p:nvPicPr>
            <p:blipFill rotWithShape="1">
              <a:blip r:embed="rId8">
                <a:alphaModFix/>
              </a:blip>
              <a:srcRect b="84102" l="0" r="0" t="0"/>
              <a:stretch/>
            </p:blipFill>
            <p:spPr>
              <a:xfrm>
                <a:off x="5452167" y="1223005"/>
                <a:ext cx="7502304" cy="108483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187" name="Google Shape;187;g15570dafa5a_0_360"/>
              <p:cNvCxnSpPr/>
              <p:nvPr/>
            </p:nvCxnSpPr>
            <p:spPr>
              <a:xfrm>
                <a:off x="5452180" y="1604980"/>
                <a:ext cx="6938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g15570dafa5a_6_114"/>
          <p:cNvGrpSpPr/>
          <p:nvPr/>
        </p:nvGrpSpPr>
        <p:grpSpPr>
          <a:xfrm>
            <a:off x="2916643" y="1032150"/>
            <a:ext cx="6358715" cy="5825850"/>
            <a:chOff x="2916643" y="1032150"/>
            <a:chExt cx="6358715" cy="5825850"/>
          </a:xfrm>
        </p:grpSpPr>
        <p:pic>
          <p:nvPicPr>
            <p:cNvPr id="193" name="Google Shape;193;g15570dafa5a_6_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643" y="1032150"/>
              <a:ext cx="6358715" cy="58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15570dafa5a_6_114"/>
            <p:cNvSpPr txBox="1"/>
            <p:nvPr/>
          </p:nvSpPr>
          <p:spPr>
            <a:xfrm>
              <a:off x="5248900" y="4711575"/>
              <a:ext cx="1857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dk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참가자</a:t>
              </a:r>
              <a:endParaRPr sz="25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195" name="Google Shape;195;g15570dafa5a_6_114"/>
            <p:cNvSpPr txBox="1"/>
            <p:nvPr/>
          </p:nvSpPr>
          <p:spPr>
            <a:xfrm>
              <a:off x="3961950" y="2510975"/>
              <a:ext cx="1857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dk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후원자</a:t>
              </a:r>
              <a:endParaRPr sz="25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196" name="Google Shape;196;g15570dafa5a_6_114"/>
            <p:cNvSpPr txBox="1"/>
            <p:nvPr/>
          </p:nvSpPr>
          <p:spPr>
            <a:xfrm>
              <a:off x="6547075" y="2510975"/>
              <a:ext cx="1857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dk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개최자</a:t>
              </a:r>
              <a:endParaRPr sz="25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sp>
        <p:nvSpPr>
          <p:cNvPr id="197" name="Google Shape;197;g15570dafa5a_6_114"/>
          <p:cNvSpPr txBox="1"/>
          <p:nvPr/>
        </p:nvSpPr>
        <p:spPr>
          <a:xfrm>
            <a:off x="4284000" y="2317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기대 효과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98" name="Google Shape;198;g15570dafa5a_6_114"/>
          <p:cNvGrpSpPr/>
          <p:nvPr/>
        </p:nvGrpSpPr>
        <p:grpSpPr>
          <a:xfrm>
            <a:off x="75" y="0"/>
            <a:ext cx="12191600" cy="6858000"/>
            <a:chOff x="75" y="0"/>
            <a:chExt cx="12191600" cy="6858000"/>
          </a:xfrm>
        </p:grpSpPr>
        <p:sp>
          <p:nvSpPr>
            <p:cNvPr id="199" name="Google Shape;199;g15570dafa5a_6_114"/>
            <p:cNvSpPr/>
            <p:nvPr/>
          </p:nvSpPr>
          <p:spPr>
            <a:xfrm rot="5400000">
              <a:off x="895425" y="-895350"/>
              <a:ext cx="2428800" cy="4219500"/>
            </a:xfrm>
            <a:prstGeom prst="triangle">
              <a:avLst>
                <a:gd fmla="val 0" name="adj"/>
              </a:avLst>
            </a:prstGeom>
            <a:solidFill>
              <a:srgbClr val="7986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15570dafa5a_6_114"/>
            <p:cNvSpPr/>
            <p:nvPr/>
          </p:nvSpPr>
          <p:spPr>
            <a:xfrm rot="-5400000">
              <a:off x="8854775" y="3521100"/>
              <a:ext cx="2449800" cy="4224000"/>
            </a:xfrm>
            <a:prstGeom prst="triangle">
              <a:avLst>
                <a:gd fmla="val 0" name="adj"/>
              </a:avLst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1" name="Google Shape;201;g15570dafa5a_6_114"/>
          <p:cNvSpPr txBox="1"/>
          <p:nvPr/>
        </p:nvSpPr>
        <p:spPr>
          <a:xfrm>
            <a:off x="9382500" y="2314700"/>
            <a:ext cx="270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쉬운 공지와 홍보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대회 신뢰성 확보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적은 수수료 혜택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g15570dafa5a_6_114"/>
          <p:cNvSpPr txBox="1"/>
          <p:nvPr/>
        </p:nvSpPr>
        <p:spPr>
          <a:xfrm>
            <a:off x="822900" y="5153375"/>
            <a:ext cx="346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상금수령 계놔 노출 방지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상금 외 후원금 동기부여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g15570dafa5a_6_114"/>
          <p:cNvSpPr txBox="1"/>
          <p:nvPr/>
        </p:nvSpPr>
        <p:spPr>
          <a:xfrm>
            <a:off x="122825" y="2240900"/>
            <a:ext cx="346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손쉬운 후원 및 응원 가능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후원금 횡령 방지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➔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비대면 대회 응원 가능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570dafa5a_0_442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15570dafa5a_0_442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15570dafa5a_0_442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기능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1" name="Google Shape;211;g15570dafa5a_0_442"/>
          <p:cNvSpPr txBox="1"/>
          <p:nvPr/>
        </p:nvSpPr>
        <p:spPr>
          <a:xfrm>
            <a:off x="1628775" y="2124000"/>
            <a:ext cx="180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신뢰성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2" name="Google Shape;212;g15570dafa5a_0_442"/>
          <p:cNvCxnSpPr/>
          <p:nvPr/>
        </p:nvCxnSpPr>
        <p:spPr>
          <a:xfrm rot="10800000">
            <a:off x="4572075" y="2025056"/>
            <a:ext cx="0" cy="38673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g15570dafa5a_0_442"/>
          <p:cNvSpPr txBox="1"/>
          <p:nvPr/>
        </p:nvSpPr>
        <p:spPr>
          <a:xfrm>
            <a:off x="1704975" y="2857500"/>
            <a:ext cx="30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b="1" lang="ko-KR" sz="2000">
                <a:solidFill>
                  <a:srgbClr val="FF7F22"/>
                </a:solidFill>
                <a:latin typeface="Nanum Gothic"/>
                <a:ea typeface="Nanum Gothic"/>
                <a:cs typeface="Nanum Gothic"/>
                <a:sym typeface="Nanum Gothic"/>
              </a:rPr>
              <a:t>믿음직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한 후원금 관리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g15570dafa5a_0_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62" y="2585700"/>
            <a:ext cx="4357049" cy="287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5570dafa5a_0_442"/>
          <p:cNvSpPr txBox="1"/>
          <p:nvPr/>
        </p:nvSpPr>
        <p:spPr>
          <a:xfrm>
            <a:off x="1704975" y="3381375"/>
            <a:ext cx="217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b="1" lang="ko-KR" sz="2000">
                <a:solidFill>
                  <a:srgbClr val="FF7F22"/>
                </a:solidFill>
                <a:latin typeface="Nanum Gothic"/>
                <a:ea typeface="Nanum Gothic"/>
                <a:cs typeface="Nanum Gothic"/>
                <a:sym typeface="Nanum Gothic"/>
              </a:rPr>
              <a:t>Blockchain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570dafa5a_2_181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15570dafa5a_2_181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5570dafa5a_2_181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기능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23" name="Google Shape;223;g15570dafa5a_2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925" y="1481800"/>
            <a:ext cx="3357500" cy="4766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14300">
              <a:srgbClr val="000000">
                <a:alpha val="50000"/>
              </a:srgbClr>
            </a:outerShdw>
          </a:effectLst>
        </p:spPr>
      </p:pic>
      <p:sp>
        <p:nvSpPr>
          <p:cNvPr id="224" name="Google Shape;224;g15570dafa5a_2_181"/>
          <p:cNvSpPr txBox="1"/>
          <p:nvPr/>
        </p:nvSpPr>
        <p:spPr>
          <a:xfrm>
            <a:off x="1628775" y="2124000"/>
            <a:ext cx="22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대회 후원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g15570dafa5a_2_181"/>
          <p:cNvSpPr txBox="1"/>
          <p:nvPr/>
        </p:nvSpPr>
        <p:spPr>
          <a:xfrm>
            <a:off x="1704975" y="2857500"/>
            <a:ext cx="233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팀명으로 후원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g15570dafa5a_2_181"/>
          <p:cNvSpPr txBox="1"/>
          <p:nvPr/>
        </p:nvSpPr>
        <p:spPr>
          <a:xfrm>
            <a:off x="1704975" y="3381375"/>
            <a:ext cx="25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실시간 후원 랭킹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g15570dafa5a_2_181"/>
          <p:cNvSpPr txBox="1"/>
          <p:nvPr/>
        </p:nvSpPr>
        <p:spPr>
          <a:xfrm>
            <a:off x="1704975" y="3905250"/>
            <a:ext cx="259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응원 메세지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8" name="Google Shape;228;g15570dafa5a_2_181"/>
          <p:cNvCxnSpPr/>
          <p:nvPr/>
        </p:nvCxnSpPr>
        <p:spPr>
          <a:xfrm rot="10800000">
            <a:off x="4572075" y="2025056"/>
            <a:ext cx="0" cy="38673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570dafa5a_0_491"/>
          <p:cNvSpPr/>
          <p:nvPr/>
        </p:nvSpPr>
        <p:spPr>
          <a:xfrm rot="5400000">
            <a:off x="895425" y="-895350"/>
            <a:ext cx="2428800" cy="4219500"/>
          </a:xfrm>
          <a:prstGeom prst="triangle">
            <a:avLst>
              <a:gd fmla="val 0" name="adj"/>
            </a:avLst>
          </a:prstGeom>
          <a:solidFill>
            <a:srgbClr val="7986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15570dafa5a_0_491"/>
          <p:cNvSpPr/>
          <p:nvPr/>
        </p:nvSpPr>
        <p:spPr>
          <a:xfrm rot="-5400000">
            <a:off x="8854775" y="3521100"/>
            <a:ext cx="2449800" cy="4224000"/>
          </a:xfrm>
          <a:prstGeom prst="triangle">
            <a:avLst>
              <a:gd fmla="val 0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15570dafa5a_0_491"/>
          <p:cNvSpPr txBox="1"/>
          <p:nvPr/>
        </p:nvSpPr>
        <p:spPr>
          <a:xfrm>
            <a:off x="1628775" y="2124000"/>
            <a:ext cx="240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중계 서비스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g15570dafa5a_0_491"/>
          <p:cNvSpPr txBox="1"/>
          <p:nvPr/>
        </p:nvSpPr>
        <p:spPr>
          <a:xfrm>
            <a:off x="1704975" y="2857500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실시간 중계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g15570dafa5a_0_491"/>
          <p:cNvSpPr txBox="1"/>
          <p:nvPr/>
        </p:nvSpPr>
        <p:spPr>
          <a:xfrm>
            <a:off x="4284000" y="384150"/>
            <a:ext cx="362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핵심 기능</a:t>
            </a:r>
            <a:endParaRPr sz="4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8" name="Google Shape;238;g15570dafa5a_0_491"/>
          <p:cNvSpPr txBox="1"/>
          <p:nvPr/>
        </p:nvSpPr>
        <p:spPr>
          <a:xfrm>
            <a:off x="1704975" y="3381375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b="1" lang="ko-KR" sz="2000">
                <a:solidFill>
                  <a:srgbClr val="FF7F22"/>
                </a:solidFill>
                <a:latin typeface="Nanum Gothic"/>
                <a:ea typeface="Nanum Gothic"/>
                <a:cs typeface="Nanum Gothic"/>
                <a:sym typeface="Nanum Gothic"/>
              </a:rPr>
              <a:t>Openvidu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g15570dafa5a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350" y="2025050"/>
            <a:ext cx="4878475" cy="3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5570dafa5a_0_491"/>
          <p:cNvSpPr txBox="1"/>
          <p:nvPr/>
        </p:nvSpPr>
        <p:spPr>
          <a:xfrm>
            <a:off x="1704975" y="3905250"/>
            <a:ext cx="18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실시간 채팅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g15570dafa5a_0_491"/>
          <p:cNvSpPr txBox="1"/>
          <p:nvPr/>
        </p:nvSpPr>
        <p:spPr>
          <a:xfrm>
            <a:off x="1704975" y="4484400"/>
            <a:ext cx="31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# 슈퍼챗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2" name="Google Shape;242;g15570dafa5a_0_491"/>
          <p:cNvCxnSpPr/>
          <p:nvPr/>
        </p:nvCxnSpPr>
        <p:spPr>
          <a:xfrm rot="10800000">
            <a:off x="4572075" y="2025056"/>
            <a:ext cx="0" cy="3867300"/>
          </a:xfrm>
          <a:prstGeom prst="straightConnector1">
            <a:avLst/>
          </a:prstGeom>
          <a:noFill/>
          <a:ln cap="flat" cmpd="sng" w="9525">
            <a:solidFill>
              <a:srgbClr val="99A0BE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2022-09-15T05:41:28Z</dcterms:created>
  <dc:creator>multicampus</dc:creator>
</cp:coreProperties>
</file>